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595" r:id="rId5"/>
    <p:sldId id="302" r:id="rId6"/>
    <p:sldId id="303" r:id="rId7"/>
    <p:sldId id="264" r:id="rId8"/>
    <p:sldId id="686" r:id="rId9"/>
    <p:sldId id="301" r:id="rId10"/>
    <p:sldId id="690" r:id="rId11"/>
    <p:sldId id="694" r:id="rId12"/>
    <p:sldId id="695" r:id="rId13"/>
    <p:sldId id="576" r:id="rId14"/>
    <p:sldId id="689" r:id="rId15"/>
    <p:sldId id="696" r:id="rId16"/>
    <p:sldId id="281" r:id="rId17"/>
    <p:sldId id="640" r:id="rId18"/>
    <p:sldId id="700" r:id="rId19"/>
    <p:sldId id="477" r:id="rId20"/>
    <p:sldId id="662" r:id="rId21"/>
    <p:sldId id="663" r:id="rId22"/>
    <p:sldId id="697" r:id="rId23"/>
    <p:sldId id="698" r:id="rId24"/>
    <p:sldId id="702" r:id="rId25"/>
    <p:sldId id="705" r:id="rId26"/>
    <p:sldId id="703" r:id="rId27"/>
    <p:sldId id="699" r:id="rId28"/>
    <p:sldId id="704" r:id="rId29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84D"/>
    <a:srgbClr val="33626A"/>
    <a:srgbClr val="2D6269"/>
    <a:srgbClr val="1C4D5A"/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CD5B3-E8C5-4EDF-BA5A-2B30E6A53B9E}" v="101" dt="2020-11-30T08:17:27.183"/>
    <p1510:client id="{C67041F7-E52E-BC46-862A-84013849464A}" v="304" dt="2020-11-29T20:44:25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8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416D-2F49-424F-90EB-54356340F94C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8A8FE-BB3F-4DD0-BC31-05039F5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8A8FE-BB3F-4DD0-BC31-05039F51C0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0D15-F03B-4389-AB23-6DAEB0C7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9748-962F-4D4A-B5B9-25D905F6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48D2-774D-48CD-A849-BE560BAF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9840-3507-4098-99E6-E4246BBA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D6450-7B10-4EFF-B650-B6B99B94A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D7C78-BED9-4316-BF79-F7FA40749477}"/>
              </a:ext>
            </a:extLst>
          </p:cNvPr>
          <p:cNvSpPr/>
          <p:nvPr userDrawn="1"/>
        </p:nvSpPr>
        <p:spPr>
          <a:xfrm>
            <a:off x="2941320" y="1905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4A012-C38B-41C7-A52B-69072C89CC63}"/>
              </a:ext>
            </a:extLst>
          </p:cNvPr>
          <p:cNvSpPr/>
          <p:nvPr userDrawn="1"/>
        </p:nvSpPr>
        <p:spPr>
          <a:xfrm>
            <a:off x="3055620" y="3048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5DBB8B-1890-4EB2-BFDE-BFD3E4724927}"/>
              </a:ext>
            </a:extLst>
          </p:cNvPr>
          <p:cNvSpPr/>
          <p:nvPr userDrawn="1"/>
        </p:nvSpPr>
        <p:spPr>
          <a:xfrm>
            <a:off x="2756535" y="3080622"/>
            <a:ext cx="3358515" cy="1581965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675E7-8C93-4935-A4B8-857D8542F122}"/>
              </a:ext>
            </a:extLst>
          </p:cNvPr>
          <p:cNvSpPr/>
          <p:nvPr userDrawn="1"/>
        </p:nvSpPr>
        <p:spPr>
          <a:xfrm>
            <a:off x="4671060" y="3855720"/>
            <a:ext cx="2621280" cy="1185386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7525EA11-A832-4DD3-B37D-7858647C5D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C2B62A3-4AD1-471F-A5B0-A708B765E5A0}"/>
              </a:ext>
            </a:extLst>
          </p:cNvPr>
          <p:cNvSpPr txBox="1">
            <a:spLocks/>
          </p:cNvSpPr>
          <p:nvPr userDrawn="1"/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746DE27-D9D2-424A-B032-9CA65B7275F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86050" y="2701528"/>
            <a:ext cx="531495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nb-NO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8CE071-6CB8-45A8-BEEF-0AE212C0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1064266"/>
            <a:ext cx="4698306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63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BC80-F2AD-40D3-87E9-615A03FE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9292B-321B-4D3A-BA4C-B5C35681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24B36-A7E5-4012-8674-22449B380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40CD-204B-42D8-AB22-099C87B3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6E0EB-FAA1-43B9-A59B-0C9FD9C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36D0A-ABAD-4F72-96A9-9CD7EC12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084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3BF-8C3A-4C2D-B704-1578377B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AA6AD-D155-464C-923C-4AB5B0C0E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FDB8-27F3-4D0B-92C1-0FA8B0C6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2CCEA-C00F-45A7-90A6-929B9A75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EF48-2FDB-4A6A-A7E2-96FB7BA3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7DF90-4745-497B-ABB6-AF6EC23DE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9C24F-8626-4058-86B6-AB287C072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24F1B-4806-47CD-A2CC-1D7C6D41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FB94-729E-4F58-96C0-3384BAE9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17FC-09B1-4602-911D-D7A73331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921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7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51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770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31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8F49-E4E1-4396-BB02-A3817E79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264F5-EF1A-411C-9BCA-4083DA03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3E41-4E67-4A48-8BEC-5CD4FFAC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FA111-5314-44E9-9D91-80457DC8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0FE1FF-3887-47F1-9100-C34BA6818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348740"/>
            <a:ext cx="7886700" cy="334518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33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029F-E5D6-4908-8B92-C535F5C3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EC336-C688-4DF6-9BA1-E77BEE8C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2895-BE19-4AE8-B75D-14ECF64D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CBFF-5266-496C-81EA-BDEEA718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2ADA-DC42-4CE9-AE05-99CC391F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5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92F2-D18D-4766-8757-84AC754C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8AE4-BF8C-46AD-8074-42CBE720A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8E961-02D5-4445-897B-AF2473B8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CDF98-EC15-40F1-B65B-B38173C0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DB22A-CBD9-40CE-9B99-A54131AD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A1BD0-94E9-4F53-B6BE-27FAA41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66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66E4-CA93-4E07-AE70-0C9A6481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E60E-BEBB-4B73-926D-725E257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7D55D-3E60-4108-A122-A943D0C7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7C1B3-C4DA-4D25-AA58-A88768018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DAD95-66CD-4337-8F08-7F06BADE4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A6C65-EB90-47AF-B583-033DE121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177DF-6849-498A-B421-9D5B3B41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7B151-C1FF-4A4F-AAE8-46E09E38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931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B381-5351-46B6-B0C1-E9252F44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965A8-E6D6-42C1-B4FA-B3E6FC6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F55E9-0797-46F1-B603-44F17446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FAD65-215F-4A82-9F7F-DB7F3DA3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981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59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3E65-BA20-4F8F-A81E-8B4D679C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CC37-8C93-4189-8903-0FDB0163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1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5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5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3629-FA23-4651-A119-D153BBAB3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F6DA-C2A1-4B7E-95C8-C0543A2A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CFE3E-2F52-463B-888C-8A225E88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D2838-052B-4F53-AE2D-B28D9171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45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64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42C55-875A-475C-AE22-7FCE36EE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7AF-E312-4D61-86B2-73D71D42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A130-1482-4758-9396-9DA2AEBC8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F07B-CC84-485E-A592-730EA6CE11EE}" type="datetimeFigureOut">
              <a:rPr lang="nb-NO" smtClean="0"/>
              <a:t>29.11.2020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9BF89-7CB8-41C3-AEC0-F8C63CB74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C30B-B4E5-4B22-9297-EF5B1542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5A6FC9-790A-4C8E-BE2B-CA1E3AAE352A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300"/>
              <a:t>Click to edit Master title style</a:t>
            </a:r>
            <a:endParaRPr lang="nb-NO" sz="33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A0BEC-B044-4878-9729-5AA4F0C271CB}"/>
              </a:ext>
            </a:extLst>
          </p:cNvPr>
          <p:cNvSpPr txBox="1">
            <a:spLocks/>
          </p:cNvSpPr>
          <p:nvPr userDrawn="1"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/>
              <a:t>Click to edit Master text styles</a:t>
            </a:r>
          </a:p>
          <a:p>
            <a:pPr lvl="1"/>
            <a:r>
              <a:rPr lang="en-US" sz="1800"/>
              <a:t>Second level</a:t>
            </a:r>
          </a:p>
          <a:p>
            <a:pPr lvl="2"/>
            <a:r>
              <a:rPr lang="en-US" sz="1500"/>
              <a:t>Third level</a:t>
            </a:r>
          </a:p>
          <a:p>
            <a:pPr lvl="3"/>
            <a:r>
              <a:rPr lang="en-US" sz="1350"/>
              <a:t>Fourth level</a:t>
            </a:r>
          </a:p>
          <a:p>
            <a:pPr lvl="4"/>
            <a:r>
              <a:rPr lang="en-US" sz="1350"/>
              <a:t>Fifth level</a:t>
            </a:r>
            <a:endParaRPr lang="nb-NO" sz="135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8D3341-8FA4-486B-8384-A2B39B2FC31A}"/>
              </a:ext>
            </a:extLst>
          </p:cNvPr>
          <p:cNvSpPr txBox="1">
            <a:spLocks/>
          </p:cNvSpPr>
          <p:nvPr userDrawn="1"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FF07B-CC84-485E-A592-730EA6CE11EE}" type="datetimeFigureOut">
              <a:rPr lang="nb-NO" sz="1350" smtClean="0"/>
              <a:pPr/>
              <a:t>29.11.2020</a:t>
            </a:fld>
            <a:endParaRPr lang="nb-NO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549AED-9C80-4D94-9595-2F5710F4D6C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D1FBA-1CC3-4C1C-919C-9AF813F7A43F}" type="slidenum">
              <a:rPr lang="nb-NO" sz="1350" smtClean="0"/>
              <a:pPr/>
              <a:t>‹#›</a:t>
            </a:fld>
            <a:endParaRPr lang="nb-NO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62854-F277-4EB2-BCB8-7A5F439C7EE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2" r:id="rId13"/>
    <p:sldLayoutId id="2147483668" r:id="rId14"/>
    <p:sldLayoutId id="214748367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sida.ntnu.no/wiki/-/wiki/English/Data+management+pl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innsida.ntnu.no/wiki/-/wiki/English/DMP+guidan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nnsida.ntnu.no/wiki/-/wiki/English/DMP+guidance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nnsida.ntnu.no/wiki/-/wiki/Norsk/Informasjonsklassifisering+-+informasjonssikkerhet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innsida.ntnu.no/researchdata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E811D159-3F0B-4145-AC18-CE17CA62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1DA51B4-34C3-49A4-8783-93005156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F66D5-7E6E-4E91-ACDF-931DB8F16F6A}"/>
              </a:ext>
            </a:extLst>
          </p:cNvPr>
          <p:cNvSpPr/>
          <p:nvPr/>
        </p:nvSpPr>
        <p:spPr>
          <a:xfrm>
            <a:off x="3033723" y="246667"/>
            <a:ext cx="4023360" cy="4655127"/>
          </a:xfrm>
          <a:prstGeom prst="rect">
            <a:avLst/>
          </a:prstGeom>
          <a:solidFill>
            <a:srgbClr val="33626A"/>
          </a:solidFill>
          <a:ln>
            <a:solidFill>
              <a:srgbClr val="336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DC2D41-2226-4A42-9E2C-5EAF9956C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68" y="841772"/>
            <a:ext cx="5367132" cy="1046663"/>
          </a:xfrm>
        </p:spPr>
        <p:txBody>
          <a:bodyPr>
            <a:normAutofit fontScale="90000"/>
          </a:bodyPr>
          <a:lstStyle/>
          <a:p>
            <a:pPr algn="l"/>
            <a:br>
              <a:rPr lang="nb-NO" dirty="0"/>
            </a:br>
            <a:r>
              <a:rPr lang="nb-NO" sz="4400" dirty="0"/>
              <a:t>Data management </a:t>
            </a:r>
            <a:br>
              <a:rPr lang="nb-NO" sz="4400" dirty="0"/>
            </a:br>
            <a:r>
              <a:rPr lang="nb-NO" sz="4400" dirty="0"/>
              <a:t>at NTNU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D591D5D-4FD6-420A-B09E-D02D43AD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991" y="3706622"/>
            <a:ext cx="4134678" cy="1190211"/>
          </a:xfrm>
        </p:spPr>
        <p:txBody>
          <a:bodyPr>
            <a:normAutofit/>
          </a:bodyPr>
          <a:lstStyle/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Ane Møller Gabrielsen</a:t>
            </a:r>
          </a:p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Ingrid Heggland </a:t>
            </a:r>
          </a:p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NTNU </a:t>
            </a:r>
            <a:r>
              <a:rPr lang="nb-NO" sz="19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University</a:t>
            </a:r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Library</a:t>
            </a:r>
          </a:p>
          <a:p>
            <a:endParaRPr lang="nb-NO" sz="2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F5AF2-C4CC-4CF5-B50A-67F58312E4A2}"/>
              </a:ext>
            </a:extLst>
          </p:cNvPr>
          <p:cNvSpPr txBox="1"/>
          <p:nvPr/>
        </p:nvSpPr>
        <p:spPr>
          <a:xfrm>
            <a:off x="2633869" y="1843421"/>
            <a:ext cx="5367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</a:t>
            </a:r>
            <a:r>
              <a:rPr lang="nb-NO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data management </a:t>
            </a:r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resources</a:t>
            </a:r>
            <a:endParaRPr lang="nb-NO" sz="2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57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2DC38F61-9D0C-4043-98A4-117F915E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Open Sans"/>
              </a:rPr>
              <a:t>Support and guidance at </a:t>
            </a:r>
            <a:r>
              <a:rPr lang="en-US" err="1">
                <a:latin typeface="Open Sans"/>
              </a:rPr>
              <a:t>Innsida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7B2B54-DB2E-4772-8CE1-2F3DA8467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>
                <a:latin typeface="Open Sans"/>
              </a:rPr>
              <a:t>Wikis:</a:t>
            </a:r>
          </a:p>
          <a:p>
            <a:pPr lvl="1"/>
            <a:r>
              <a:rPr lang="nb-NO"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management plan</a:t>
            </a:r>
            <a:r>
              <a:rPr lang="nb-NO">
                <a:latin typeface="Open Sans"/>
              </a:rPr>
              <a:t> (info and guidelines)</a:t>
            </a:r>
          </a:p>
          <a:p>
            <a:pPr lvl="1"/>
            <a:r>
              <a:rPr lang="nb-NO"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DMP </a:t>
            </a:r>
            <a:r>
              <a:rPr lang="nb-NO" err="1"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guidance</a:t>
            </a:r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marL="342900" lvl="1" indent="0">
              <a:buNone/>
            </a:pPr>
            <a:endParaRPr lang="nb-NO">
              <a:latin typeface="Open Sans"/>
            </a:endParaRPr>
          </a:p>
          <a:p>
            <a:endParaRPr lang="nb-NO">
              <a:latin typeface="Open San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2F9969B-BC1D-4491-B8D6-108241925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29150" y="1495951"/>
            <a:ext cx="3886200" cy="30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D17F-7CBD-46A9-B9C3-CEA7D6BA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NTNU DMP </a:t>
            </a:r>
            <a:r>
              <a:rPr lang="nb-NO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Guidance</a:t>
            </a:r>
            <a:r>
              <a:rPr lang="nb-NO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nb-NO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2C48C-83F4-474F-B0F0-AB18A573D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401" y="1458781"/>
            <a:ext cx="5342919" cy="35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8926F33-6285-4E4B-A804-0F9BC222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Storage and Computing Resources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C57628F6-F3B9-E446-B21D-F8241CD11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39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Open Sans"/>
              </a:rPr>
              <a:t>Storage: Information Security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>
                <a:latin typeface="Open Sans"/>
              </a:rPr>
              <a:t>All </a:t>
            </a:r>
            <a:r>
              <a:rPr lang="nb-NO" err="1">
                <a:latin typeface="Open Sans"/>
              </a:rPr>
              <a:t>information</a:t>
            </a:r>
            <a:r>
              <a:rPr lang="nb-NO">
                <a:latin typeface="Open Sans"/>
              </a:rPr>
              <a:t> (</a:t>
            </a:r>
            <a:r>
              <a:rPr lang="nb-NO" err="1">
                <a:latin typeface="Open Sans"/>
              </a:rPr>
              <a:t>including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research</a:t>
            </a:r>
            <a:r>
              <a:rPr lang="nb-NO">
                <a:latin typeface="Open Sans"/>
              </a:rPr>
              <a:t> data) </a:t>
            </a:r>
            <a:r>
              <a:rPr lang="nb-NO" err="1">
                <a:latin typeface="Open Sans"/>
              </a:rPr>
              <a:t>should</a:t>
            </a:r>
            <a:r>
              <a:rPr lang="nb-NO">
                <a:latin typeface="Open Sans"/>
              </a:rPr>
              <a:t> be </a:t>
            </a:r>
            <a:r>
              <a:rPr lang="nb-NO" err="1">
                <a:latin typeface="Open Sans"/>
              </a:rPr>
              <a:t>classified</a:t>
            </a:r>
            <a:r>
              <a:rPr lang="nb-NO">
                <a:latin typeface="Open Sans"/>
              </a:rPr>
              <a:t>, to </a:t>
            </a:r>
            <a:r>
              <a:rPr lang="nb-NO" err="1">
                <a:latin typeface="Open Sans"/>
              </a:rPr>
              <a:t>help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choose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the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correct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storage</a:t>
            </a:r>
            <a:endParaRPr lang="nb-NO">
              <a:latin typeface="Open Sans"/>
            </a:endParaRPr>
          </a:p>
          <a:p>
            <a:pPr lvl="1"/>
            <a:r>
              <a:rPr lang="nb-NO">
                <a:latin typeface="Open Sans"/>
              </a:rPr>
              <a:t>Open, </a:t>
            </a:r>
            <a:r>
              <a:rPr lang="nb-NO" err="1">
                <a:latin typeface="Open Sans"/>
              </a:rPr>
              <a:t>Internal</a:t>
            </a:r>
            <a:r>
              <a:rPr lang="nb-NO">
                <a:latin typeface="Open Sans"/>
              </a:rPr>
              <a:t>, </a:t>
            </a:r>
            <a:r>
              <a:rPr lang="nb-NO" err="1">
                <a:latin typeface="Open Sans"/>
              </a:rPr>
              <a:t>Confidential</a:t>
            </a:r>
            <a:r>
              <a:rPr lang="nb-NO">
                <a:latin typeface="Open Sans"/>
              </a:rPr>
              <a:t>, </a:t>
            </a:r>
            <a:r>
              <a:rPr lang="nb-NO" err="1">
                <a:latin typeface="Open Sans"/>
              </a:rPr>
              <a:t>Strictly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confidential</a:t>
            </a:r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lvl="1"/>
            <a:endParaRPr lang="nb-NO">
              <a:latin typeface="Open Sans"/>
            </a:endParaRPr>
          </a:p>
          <a:p>
            <a:pPr marL="342900" lvl="1" indent="0">
              <a:buNone/>
            </a:pPr>
            <a:r>
              <a:rPr lang="en-US"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https://innsida.ntnu.no/wiki/-/wiki/Norsk/Informasjonsklassifisering+-+informasjonssikkerhet</a:t>
            </a:r>
            <a:endParaRPr lang="en-US">
              <a:latin typeface="Open Sans"/>
            </a:endParaRPr>
          </a:p>
          <a:p>
            <a:pPr lvl="1"/>
            <a:endParaRPr lang="nb-NO">
              <a:latin typeface="Open Sans"/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64" y="2333395"/>
            <a:ext cx="4726744" cy="16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5E05B1-00EA-4220-BCF1-0E9FA0727DE9}"/>
              </a:ext>
            </a:extLst>
          </p:cNvPr>
          <p:cNvSpPr/>
          <p:nvPr/>
        </p:nvSpPr>
        <p:spPr>
          <a:xfrm>
            <a:off x="229891" y="24058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fall into the wrong hands?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A1524-964F-4D05-9DDA-EB857B56856D}"/>
              </a:ext>
            </a:extLst>
          </p:cNvPr>
          <p:cNvGrpSpPr/>
          <p:nvPr/>
        </p:nvGrpSpPr>
        <p:grpSpPr>
          <a:xfrm>
            <a:off x="298500" y="1086774"/>
            <a:ext cx="1791890" cy="348673"/>
            <a:chOff x="52563" y="3336065"/>
            <a:chExt cx="2389187" cy="464897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5813EC9A-3B41-403A-A7B6-8F5853FC2F24}"/>
                </a:ext>
              </a:extLst>
            </p:cNvPr>
            <p:cNvSpPr/>
            <p:nvPr/>
          </p:nvSpPr>
          <p:spPr>
            <a:xfrm>
              <a:off x="52563" y="3336065"/>
              <a:ext cx="2389187" cy="464897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Pentagon 4">
              <a:extLst>
                <a:ext uri="{FF2B5EF4-FFF2-40B4-BE49-F238E27FC236}">
                  <a16:creationId xmlns:a16="http://schemas.microsoft.com/office/drawing/2014/main" id="{98A125A3-80CD-475E-9AC3-71188669F143}"/>
                </a:ext>
              </a:extLst>
            </p:cNvPr>
            <p:cNvSpPr txBox="1"/>
            <p:nvPr/>
          </p:nvSpPr>
          <p:spPr>
            <a:xfrm>
              <a:off x="52563" y="3336065"/>
              <a:ext cx="2272963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/>
                <a:t>Open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1BEFE-D31C-49CA-9619-58BE0EA53CC4}"/>
              </a:ext>
            </a:extLst>
          </p:cNvPr>
          <p:cNvGrpSpPr/>
          <p:nvPr/>
        </p:nvGrpSpPr>
        <p:grpSpPr>
          <a:xfrm>
            <a:off x="1656746" y="1086774"/>
            <a:ext cx="1791890" cy="348673"/>
            <a:chOff x="1863558" y="3336065"/>
            <a:chExt cx="2389187" cy="464897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33FF5F33-F0A0-4ED1-863A-0DEAB5011458}"/>
                </a:ext>
              </a:extLst>
            </p:cNvPr>
            <p:cNvSpPr/>
            <p:nvPr/>
          </p:nvSpPr>
          <p:spPr>
            <a:xfrm>
              <a:off x="1863558" y="3336065"/>
              <a:ext cx="2389187" cy="464897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6">
              <a:extLst>
                <a:ext uri="{FF2B5EF4-FFF2-40B4-BE49-F238E27FC236}">
                  <a16:creationId xmlns:a16="http://schemas.microsoft.com/office/drawing/2014/main" id="{75F56F68-2CAB-4E63-A6EF-CCADCFE66DC0}"/>
                </a:ext>
              </a:extLst>
            </p:cNvPr>
            <p:cNvSpPr txBox="1"/>
            <p:nvPr/>
          </p:nvSpPr>
          <p:spPr>
            <a:xfrm>
              <a:off x="209600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err="1"/>
                <a:t>Internal</a:t>
              </a:r>
              <a:endParaRPr lang="nb-NO" sz="135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B9BF60-13E6-46B1-A868-ECA2DD467A4B}"/>
              </a:ext>
            </a:extLst>
          </p:cNvPr>
          <p:cNvGrpSpPr/>
          <p:nvPr/>
        </p:nvGrpSpPr>
        <p:grpSpPr>
          <a:xfrm>
            <a:off x="3090259" y="1086774"/>
            <a:ext cx="1791890" cy="348673"/>
            <a:chOff x="3774908" y="3336065"/>
            <a:chExt cx="2389187" cy="464897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DA8C9223-B715-4C2E-87F8-21E1EDF24C6B}"/>
                </a:ext>
              </a:extLst>
            </p:cNvPr>
            <p:cNvSpPr/>
            <p:nvPr/>
          </p:nvSpPr>
          <p:spPr>
            <a:xfrm>
              <a:off x="3774908" y="3336065"/>
              <a:ext cx="2389187" cy="464897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8">
              <a:extLst>
                <a:ext uri="{FF2B5EF4-FFF2-40B4-BE49-F238E27FC236}">
                  <a16:creationId xmlns:a16="http://schemas.microsoft.com/office/drawing/2014/main" id="{BD25FF03-543C-475E-8E29-67EF32A0E913}"/>
                </a:ext>
              </a:extLst>
            </p:cNvPr>
            <p:cNvSpPr txBox="1"/>
            <p:nvPr/>
          </p:nvSpPr>
          <p:spPr>
            <a:xfrm>
              <a:off x="400735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err="1"/>
                <a:t>Confidential</a:t>
              </a:r>
              <a:endParaRPr lang="nb-NO" sz="13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09D183-ED37-4CA6-A346-4EA81FA1D677}"/>
              </a:ext>
            </a:extLst>
          </p:cNvPr>
          <p:cNvGrpSpPr/>
          <p:nvPr/>
        </p:nvGrpSpPr>
        <p:grpSpPr>
          <a:xfrm>
            <a:off x="4523771" y="1086774"/>
            <a:ext cx="1791890" cy="348673"/>
            <a:chOff x="5686258" y="3336065"/>
            <a:chExt cx="2389187" cy="464897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5A82FB5-C173-4F14-A17B-6820BFDCEA1C}"/>
                </a:ext>
              </a:extLst>
            </p:cNvPr>
            <p:cNvSpPr/>
            <p:nvPr/>
          </p:nvSpPr>
          <p:spPr>
            <a:xfrm>
              <a:off x="5686258" y="3336065"/>
              <a:ext cx="2389187" cy="464897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Chevron 10">
              <a:extLst>
                <a:ext uri="{FF2B5EF4-FFF2-40B4-BE49-F238E27FC236}">
                  <a16:creationId xmlns:a16="http://schemas.microsoft.com/office/drawing/2014/main" id="{3524FDD4-11DB-45D2-B355-D78C1CB8E148}"/>
                </a:ext>
              </a:extLst>
            </p:cNvPr>
            <p:cNvSpPr txBox="1"/>
            <p:nvPr/>
          </p:nvSpPr>
          <p:spPr>
            <a:xfrm>
              <a:off x="591870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err="1"/>
                <a:t>Strictly</a:t>
              </a:r>
              <a:r>
                <a:rPr lang="nb-NO" sz="1350"/>
                <a:t> </a:t>
              </a:r>
              <a:r>
                <a:rPr lang="nb-NO" sz="1350" err="1"/>
                <a:t>confidential</a:t>
              </a:r>
              <a:endParaRPr lang="nb-NO" sz="135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FF760D-2479-4615-974D-F4FA9FE6DC6E}"/>
              </a:ext>
            </a:extLst>
          </p:cNvPr>
          <p:cNvSpPr txBox="1"/>
          <p:nvPr/>
        </p:nvSpPr>
        <p:spPr>
          <a:xfrm>
            <a:off x="213360" y="2262329"/>
            <a:ext cx="48691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 is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not modified 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sz="150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unauthorised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persons or by accident?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822B6-12A3-49F6-9C6E-4F1401B3780B}"/>
              </a:ext>
            </a:extLst>
          </p:cNvPr>
          <p:cNvSpPr txBox="1"/>
          <p:nvPr/>
        </p:nvSpPr>
        <p:spPr>
          <a:xfrm>
            <a:off x="194300" y="3332664"/>
            <a:ext cx="4716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Accessability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critical is it to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lose access to the information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a period of time, or to lose it completely? (Example: If you store your data on M:, no one can access it if you quit.)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605A2E-6305-405E-9914-997FE336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91" y="1994873"/>
            <a:ext cx="4025104" cy="23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2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0CA28-8528-40F7-AB71-1F2FB8B4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9" y="186948"/>
            <a:ext cx="3817745" cy="2384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55FEC-BB61-4C94-93B2-B93C3798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5" y="2061274"/>
            <a:ext cx="4448956" cy="2787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E2001-AD6D-4F69-92DF-396B074CFE54}"/>
              </a:ext>
            </a:extLst>
          </p:cNvPr>
          <p:cNvSpPr txBox="1"/>
          <p:nvPr/>
        </p:nvSpPr>
        <p:spPr>
          <a:xfrm>
            <a:off x="464949" y="2952427"/>
            <a:ext cx="381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2"/>
                </a:solidFill>
                <a:latin typeface="+mj-lt"/>
              </a:rPr>
              <a:t>https://innsida.ntnu.no/wiki/-/wiki/English/Data+storage+guide</a:t>
            </a:r>
          </a:p>
        </p:txBody>
      </p:sp>
    </p:spTree>
    <p:extLst>
      <p:ext uri="{BB962C8B-B14F-4D97-AF65-F5344CB8AC3E}">
        <p14:creationId xmlns:p14="http://schemas.microsoft.com/office/powerpoint/2010/main" val="64883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2FDB18E-755D-48C1-839A-E36465997E5B}"/>
              </a:ext>
            </a:extLst>
          </p:cNvPr>
          <p:cNvSpPr/>
          <p:nvPr/>
        </p:nvSpPr>
        <p:spPr>
          <a:xfrm>
            <a:off x="2020343" y="3822"/>
            <a:ext cx="4779000" cy="51396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endParaRPr lang="nb-NO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6A19EA8-B67D-4B9B-B676-6C998EEFA654}"/>
              </a:ext>
            </a:extLst>
          </p:cNvPr>
          <p:cNvSpPr>
            <a:spLocks noChangeAspect="1"/>
          </p:cNvSpPr>
          <p:nvPr/>
        </p:nvSpPr>
        <p:spPr>
          <a:xfrm>
            <a:off x="4723280" y="3179962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1C332CA-C579-490A-9301-D371B58EB5B3}"/>
              </a:ext>
            </a:extLst>
          </p:cNvPr>
          <p:cNvSpPr>
            <a:spLocks noChangeAspect="1"/>
          </p:cNvSpPr>
          <p:nvPr/>
        </p:nvSpPr>
        <p:spPr>
          <a:xfrm>
            <a:off x="2102279" y="459026"/>
            <a:ext cx="1994829" cy="1890000"/>
          </a:xfrm>
          <a:prstGeom prst="ellipse">
            <a:avLst/>
          </a:prstGeom>
          <a:solidFill>
            <a:srgbClr val="333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Research </a:t>
            </a: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Software</a:t>
            </a:r>
          </a:p>
          <a:p>
            <a:pPr algn="ctr" defTabSz="457166">
              <a:defRPr/>
            </a:pPr>
            <a:r>
              <a:rPr lang="en-AU" sz="1200">
                <a:solidFill>
                  <a:prstClr val="white"/>
                </a:solidFill>
                <a:latin typeface="Arial" panose="020B0604020202020204"/>
              </a:rPr>
              <a:t>Engineering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283E538-31C8-4B41-BED6-7AAFB2DDD390}"/>
              </a:ext>
            </a:extLst>
          </p:cNvPr>
          <p:cNvSpPr/>
          <p:nvPr/>
        </p:nvSpPr>
        <p:spPr>
          <a:xfrm>
            <a:off x="4723280" y="444149"/>
            <a:ext cx="1890000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Laboratory  Instrumentation</a:t>
            </a:r>
          </a:p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and Support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2160058" y="314481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1FA6D817-6DFC-40DC-BFBD-0717EFC42F7E}"/>
              </a:ext>
            </a:extLst>
          </p:cNvPr>
          <p:cNvSpPr txBox="1"/>
          <p:nvPr/>
        </p:nvSpPr>
        <p:spPr>
          <a:xfrm>
            <a:off x="3208072" y="2349027"/>
            <a:ext cx="24035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783"/>
            <a:r>
              <a:rPr lang="nb-NO" sz="2400">
                <a:solidFill>
                  <a:schemeClr val="accent6">
                    <a:lumMod val="75000"/>
                  </a:schemeClr>
                </a:solidFill>
              </a:rPr>
              <a:t>NTNU IT – Research Support</a:t>
            </a:r>
            <a:endParaRPr lang="nb-NO" sz="240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2480162" y="3477896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19" name="Grafikk 18" descr="Mikroskop">
            <a:extLst>
              <a:ext uri="{FF2B5EF4-FFF2-40B4-BE49-F238E27FC236}">
                <a16:creationId xmlns:a16="http://schemas.microsoft.com/office/drawing/2014/main" id="{CAA0A360-B19D-416F-99C9-DD4F1DF3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7641">
            <a:off x="7387299" y="802018"/>
            <a:ext cx="1174265" cy="1174265"/>
          </a:xfrm>
          <a:prstGeom prst="rect">
            <a:avLst/>
          </a:prstGeom>
        </p:spPr>
      </p:pic>
      <p:pic>
        <p:nvPicPr>
          <p:cNvPr id="20" name="Grafikk 19" descr="Hjerne i hode">
            <a:extLst>
              <a:ext uri="{FF2B5EF4-FFF2-40B4-BE49-F238E27FC236}">
                <a16:creationId xmlns:a16="http://schemas.microsoft.com/office/drawing/2014/main" id="{79F3BE3D-557B-478C-AE91-87080E06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1728">
            <a:off x="147991" y="682468"/>
            <a:ext cx="1293815" cy="1293815"/>
          </a:xfrm>
          <a:prstGeom prst="rect">
            <a:avLst/>
          </a:prstGeom>
        </p:spPr>
      </p:pic>
      <p:pic>
        <p:nvPicPr>
          <p:cNvPr id="22" name="Grafikk 21" descr="Skoleavslutningslue">
            <a:extLst>
              <a:ext uri="{FF2B5EF4-FFF2-40B4-BE49-F238E27FC236}">
                <a16:creationId xmlns:a16="http://schemas.microsoft.com/office/drawing/2014/main" id="{6A06D109-1200-46B5-B3EF-871FB3A68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29408">
            <a:off x="260544" y="3307696"/>
            <a:ext cx="1384446" cy="1384446"/>
          </a:xfrm>
          <a:prstGeom prst="rect">
            <a:avLst/>
          </a:prstGeom>
        </p:spPr>
      </p:pic>
      <p:pic>
        <p:nvPicPr>
          <p:cNvPr id="24" name="Grafikk 23" descr="Prosessor">
            <a:extLst>
              <a:ext uri="{FF2B5EF4-FFF2-40B4-BE49-F238E27FC236}">
                <a16:creationId xmlns:a16="http://schemas.microsoft.com/office/drawing/2014/main" id="{8F1D07E8-18EB-4F7C-805C-B94519993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43102">
            <a:off x="7369603" y="3291699"/>
            <a:ext cx="1293815" cy="12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381264" y="285606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8" y="337076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5A0DD82-16F9-4FDD-87BA-2F5447A2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76" y="0"/>
            <a:ext cx="4437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7" y="337076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2622944-2217-4D38-939C-0762C591E933}"/>
              </a:ext>
            </a:extLst>
          </p:cNvPr>
          <p:cNvSpPr>
            <a:spLocks noChangeAspect="1"/>
          </p:cNvSpPr>
          <p:nvPr/>
        </p:nvSpPr>
        <p:spPr>
          <a:xfrm>
            <a:off x="6845209" y="2353669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08BC416-E80E-41D8-808A-CEEA496B4681}"/>
              </a:ext>
            </a:extLst>
          </p:cNvPr>
          <p:cNvSpPr txBox="1"/>
          <p:nvPr/>
        </p:nvSpPr>
        <p:spPr>
          <a:xfrm>
            <a:off x="7284543" y="2544472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5F5E184E-F142-48BB-AAB8-F67273DE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0" y="140944"/>
            <a:ext cx="5535460" cy="45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A96DDD-9AA9-6546-858C-E43DD7F4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Open Research Data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9A53656-AF37-7341-9D2D-FF8EA12E8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DataverseNO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572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995F256-94FE-4C91-AC71-6BA3F6EDC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502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811D159-3F0B-4145-AC18-CE17CA62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1DA51B4-34C3-49A4-8783-93005156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0" name="Google Shape;214;p27">
            <a:extLst>
              <a:ext uri="{FF2B5EF4-FFF2-40B4-BE49-F238E27FC236}">
                <a16:creationId xmlns:a16="http://schemas.microsoft.com/office/drawing/2014/main" id="{64680AA4-1D4A-4FE4-A087-E693B86F99FD}"/>
              </a:ext>
            </a:extLst>
          </p:cNvPr>
          <p:cNvSpPr txBox="1">
            <a:spLocks/>
          </p:cNvSpPr>
          <p:nvPr/>
        </p:nvSpPr>
        <p:spPr>
          <a:xfrm>
            <a:off x="2902527" y="393123"/>
            <a:ext cx="4731328" cy="4357254"/>
          </a:xfrm>
          <a:prstGeom prst="rect">
            <a:avLst/>
          </a:prstGeom>
          <a:solidFill>
            <a:srgbClr val="2D626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Char char="⊙"/>
              <a:defRPr sz="3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○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■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571500" indent="-5715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Open and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free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sharing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of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knowledge</a:t>
            </a:r>
            <a:endParaRPr lang="nb-NO" sz="3200">
              <a:solidFill>
                <a:srgbClr val="F5984D"/>
              </a:solidFill>
              <a:latin typeface="Open Sans"/>
              <a:cs typeface="Arial" panose="020B0604020202020204" pitchFamily="34" charset="0"/>
            </a:endParaRPr>
          </a:p>
          <a:p>
            <a:pPr marL="571500" indent="-5715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Reproducible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,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responsible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 and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accessible</a:t>
            </a:r>
            <a:r>
              <a:rPr lang="nb-NO" sz="3200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nb-NO" sz="3200" err="1">
                <a:solidFill>
                  <a:srgbClr val="F5984D"/>
                </a:solidFill>
                <a:latin typeface="Open Sans"/>
                <a:cs typeface="Arial" panose="020B0604020202020204" pitchFamily="34" charset="0"/>
              </a:rPr>
              <a:t>research</a:t>
            </a:r>
            <a:endParaRPr lang="nb-NO" sz="3200">
              <a:solidFill>
                <a:schemeClr val="accent6"/>
              </a:solidFill>
              <a:latin typeface="Open Sans"/>
              <a:cs typeface="Arial" panose="020B0604020202020204" pitchFamily="34" charset="0"/>
            </a:endParaRPr>
          </a:p>
          <a:p>
            <a:pPr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nb-NO" sz="3200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«As </a:t>
            </a:r>
            <a:r>
              <a:rPr lang="nb-NO" sz="3200" err="1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open</a:t>
            </a:r>
            <a:r>
              <a:rPr lang="nb-NO" sz="3200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 as </a:t>
            </a:r>
            <a:r>
              <a:rPr lang="nb-NO" sz="3200" err="1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possible</a:t>
            </a:r>
            <a:r>
              <a:rPr lang="nb-NO" sz="3200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, as </a:t>
            </a:r>
            <a:r>
              <a:rPr lang="nb-NO" sz="3200" err="1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closed</a:t>
            </a:r>
            <a:r>
              <a:rPr lang="nb-NO" sz="3200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 as </a:t>
            </a:r>
            <a:r>
              <a:rPr lang="nb-NO" sz="3200" err="1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necessary</a:t>
            </a:r>
            <a:r>
              <a:rPr lang="nb-NO" sz="3200">
                <a:solidFill>
                  <a:schemeClr val="bg1">
                    <a:lumMod val="95000"/>
                  </a:schemeClr>
                </a:solidFill>
                <a:latin typeface="Open Sans"/>
                <a:cs typeface="Arial" panose="020B0604020202020204" pitchFamily="34" charset="0"/>
              </a:rPr>
              <a:t>»</a:t>
            </a:r>
            <a:endParaRPr lang="en-US" sz="3200">
              <a:solidFill>
                <a:schemeClr val="bg1">
                  <a:lumMod val="95000"/>
                </a:schemeClr>
              </a:solidFill>
              <a:latin typeface="Open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2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2C831-2CA8-4223-A942-CEE55254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7" y="344176"/>
            <a:ext cx="7640664" cy="193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C1A85-FD31-4C56-A778-432B71C4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09" y="1096675"/>
            <a:ext cx="4405564" cy="338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BF43F-5BF9-40B8-9D22-4B09C31E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200634"/>
            <a:ext cx="5149590" cy="3059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3D88A7-7CEC-4B92-9F67-9A546E75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22" y="572594"/>
            <a:ext cx="3469686" cy="320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9AE7-B3D3-4369-803E-0AD075C66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44" b="23672"/>
          <a:stretch/>
        </p:blipFill>
        <p:spPr>
          <a:xfrm>
            <a:off x="2960177" y="2571750"/>
            <a:ext cx="1960535" cy="2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69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2B47F-8C63-450D-8A9A-C1F2BF2D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0" y="585943"/>
            <a:ext cx="7601919" cy="3971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42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ABA87-8014-4D0D-9521-A2448225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46" y="201478"/>
            <a:ext cx="3046837" cy="289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AAC8E6-4E07-42A2-B871-2C8877FA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4" y="3524151"/>
            <a:ext cx="6501539" cy="128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5D1E9-D9A4-4975-A391-AC9C5F57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36" y="1207256"/>
            <a:ext cx="5091193" cy="107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28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F529B-3BD2-4090-A00D-6023CED8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2" y="456231"/>
            <a:ext cx="3859023" cy="224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42000-B08D-48A9-AD84-7D73C3F6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23" y="1162372"/>
            <a:ext cx="4019965" cy="36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1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52DB-3C19-4894-9D39-9CFC340C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Please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>
                <a:sym typeface="Wingdings" panose="05000000000000000000" pitchFamily="2" charset="2"/>
              </a:rPr>
              <a:t> </a:t>
            </a:r>
            <a:endParaRPr lang="nb-N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330AF-2F8C-4544-A608-F86C50C7A2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650" y="1536348"/>
            <a:ext cx="7886700" cy="247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64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87D9961-9DAC-4065-B330-342AD8978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5024"/>
          </a:xfrm>
        </p:spPr>
      </p:pic>
    </p:spTree>
    <p:extLst>
      <p:ext uri="{BB962C8B-B14F-4D97-AF65-F5344CB8AC3E}">
        <p14:creationId xmlns:p14="http://schemas.microsoft.com/office/powerpoint/2010/main" val="398251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enhet, skilt&#10;&#10;Automatisk generert beskrivelse">
            <a:extLst>
              <a:ext uri="{FF2B5EF4-FFF2-40B4-BE49-F238E27FC236}">
                <a16:creationId xmlns:a16="http://schemas.microsoft.com/office/drawing/2014/main" id="{F3A332BA-DCFC-A24E-BE66-719F7C25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EA792B-90C2-4DA7-8EFA-E969E38D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Open Science at NTNU</a:t>
            </a:r>
          </a:p>
        </p:txBody>
      </p:sp>
      <p:pic>
        <p:nvPicPr>
          <p:cNvPr id="9" name="Bilde 4">
            <a:extLst>
              <a:ext uri="{FF2B5EF4-FFF2-40B4-BE49-F238E27FC236}">
                <a16:creationId xmlns:a16="http://schemas.microsoft.com/office/drawing/2014/main" id="{B04408D2-DA65-4DD0-8F3C-97001F3B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970583" y="2753955"/>
            <a:ext cx="907411" cy="2115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EA033-85E8-41D8-ABE0-85C810A71D78}"/>
              </a:ext>
            </a:extLst>
          </p:cNvPr>
          <p:cNvSpPr txBox="1"/>
          <p:nvPr/>
        </p:nvSpPr>
        <p:spPr>
          <a:xfrm>
            <a:off x="731520" y="1487978"/>
            <a:ext cx="6616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New policy for Open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Previously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: Policy for Open Access (2014) and policy for Open Research Data (2018)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NTNU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Library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point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of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contact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coordination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for Open Science at NTNU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Support services,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tools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, and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guidance</a:t>
            </a:r>
            <a:endParaRPr lang="nb-NO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Collaboration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with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IT and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departments</a:t>
            </a:r>
            <a:r>
              <a:rPr lang="nb-NO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nb-NO" err="1">
                <a:solidFill>
                  <a:schemeClr val="bg1">
                    <a:lumMod val="95000"/>
                  </a:schemeClr>
                </a:solidFill>
                <a:latin typeface="+mj-lt"/>
              </a:rPr>
              <a:t>faculties</a:t>
            </a:r>
            <a:endParaRPr lang="nb-NO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163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Open Sans"/>
              </a:rPr>
              <a:t>Research data at NTNU: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061960" cy="3611546"/>
          </a:xfrm>
        </p:spPr>
        <p:txBody>
          <a:bodyPr>
            <a:normAutofit/>
          </a:bodyPr>
          <a:lstStyle/>
          <a:p>
            <a:r>
              <a:rPr lang="nb-NO" b="1">
                <a:latin typeface="Open Sans"/>
              </a:rPr>
              <a:t>As </a:t>
            </a:r>
            <a:r>
              <a:rPr lang="nb-NO" b="1" err="1">
                <a:latin typeface="Open Sans"/>
              </a:rPr>
              <a:t>open</a:t>
            </a:r>
            <a:r>
              <a:rPr lang="nb-NO" b="1">
                <a:latin typeface="Open Sans"/>
              </a:rPr>
              <a:t> as </a:t>
            </a:r>
            <a:r>
              <a:rPr lang="nb-NO" b="1" err="1">
                <a:latin typeface="Open Sans"/>
              </a:rPr>
              <a:t>possible</a:t>
            </a:r>
            <a:r>
              <a:rPr lang="nb-NO" b="1">
                <a:latin typeface="Open Sans"/>
              </a:rPr>
              <a:t>, as </a:t>
            </a:r>
            <a:r>
              <a:rPr lang="nb-NO" b="1" err="1">
                <a:latin typeface="Open Sans"/>
              </a:rPr>
              <a:t>closed</a:t>
            </a:r>
            <a:r>
              <a:rPr lang="nb-NO" b="1">
                <a:latin typeface="Open Sans"/>
              </a:rPr>
              <a:t> as </a:t>
            </a:r>
            <a:r>
              <a:rPr lang="nb-NO" b="1" err="1">
                <a:latin typeface="Open Sans"/>
              </a:rPr>
              <a:t>necessary</a:t>
            </a:r>
            <a:endParaRPr lang="nb-NO" b="1">
              <a:latin typeface="Open Sans"/>
            </a:endParaRPr>
          </a:p>
          <a:p>
            <a:endParaRPr lang="nb-NO">
              <a:latin typeface="Open Sans"/>
            </a:endParaRPr>
          </a:p>
          <a:p>
            <a:r>
              <a:rPr lang="nb-NO" b="1">
                <a:latin typeface="Open Sans"/>
              </a:rPr>
              <a:t>Data </a:t>
            </a:r>
            <a:r>
              <a:rPr lang="nb-NO" b="1" err="1">
                <a:latin typeface="Open Sans"/>
              </a:rPr>
              <a:t>should</a:t>
            </a:r>
            <a:r>
              <a:rPr lang="nb-NO" b="1">
                <a:latin typeface="Open Sans"/>
              </a:rPr>
              <a:t> be: </a:t>
            </a:r>
          </a:p>
          <a:p>
            <a:endParaRPr lang="nb-NO">
              <a:latin typeface="Open Sans"/>
            </a:endParaRPr>
          </a:p>
          <a:p>
            <a:endParaRPr lang="nb-NO">
              <a:latin typeface="Open Sans"/>
            </a:endParaRPr>
          </a:p>
          <a:p>
            <a:pPr marL="0" indent="0">
              <a:buNone/>
            </a:pPr>
            <a:endParaRPr lang="nb-NO">
              <a:latin typeface="Open Sans"/>
            </a:endParaRPr>
          </a:p>
          <a:p>
            <a:r>
              <a:rPr lang="nb-NO" sz="1900">
                <a:latin typeface="Open Sans"/>
              </a:rPr>
              <a:t>NTNU </a:t>
            </a:r>
            <a:r>
              <a:rPr lang="nb-NO" sz="1900" err="1">
                <a:latin typeface="Open Sans"/>
              </a:rPr>
              <a:t>guarantees</a:t>
            </a:r>
            <a:r>
              <a:rPr lang="nb-NO" sz="1900">
                <a:latin typeface="Open Sans"/>
              </a:rPr>
              <a:t> for </a:t>
            </a:r>
            <a:r>
              <a:rPr lang="nb-NO" sz="1900" err="1">
                <a:latin typeface="Open Sans"/>
              </a:rPr>
              <a:t>access</a:t>
            </a:r>
            <a:r>
              <a:rPr lang="nb-NO" sz="1900">
                <a:latin typeface="Open Sans"/>
              </a:rPr>
              <a:t> to </a:t>
            </a:r>
            <a:r>
              <a:rPr lang="nb-NO" sz="1900" err="1">
                <a:latin typeface="Open Sans"/>
              </a:rPr>
              <a:t>infrastructure</a:t>
            </a:r>
            <a:r>
              <a:rPr lang="nb-NO" sz="1900">
                <a:latin typeface="Open Sans"/>
              </a:rPr>
              <a:t> and support services</a:t>
            </a:r>
          </a:p>
          <a:p>
            <a:r>
              <a:rPr lang="nb-NO" sz="1900">
                <a:latin typeface="Open Sans"/>
              </a:rPr>
              <a:t>The </a:t>
            </a:r>
            <a:r>
              <a:rPr lang="nb-NO" sz="1900" err="1">
                <a:latin typeface="Open Sans"/>
              </a:rPr>
              <a:t>researcher</a:t>
            </a:r>
            <a:r>
              <a:rPr lang="nb-NO" sz="1900">
                <a:latin typeface="Open Sans"/>
              </a:rPr>
              <a:t> is </a:t>
            </a:r>
            <a:r>
              <a:rPr lang="nb-NO" sz="1900" err="1">
                <a:latin typeface="Open Sans"/>
              </a:rPr>
              <a:t>responsible</a:t>
            </a:r>
            <a:r>
              <a:rPr lang="nb-NO" sz="1900">
                <a:latin typeface="Open Sans"/>
              </a:rPr>
              <a:t> for </a:t>
            </a:r>
            <a:r>
              <a:rPr lang="nb-NO" sz="1900" err="1">
                <a:latin typeface="Open Sans"/>
              </a:rPr>
              <a:t>the</a:t>
            </a:r>
            <a:r>
              <a:rPr lang="nb-NO" sz="1900">
                <a:latin typeface="Open Sans"/>
              </a:rPr>
              <a:t> </a:t>
            </a:r>
            <a:r>
              <a:rPr lang="nb-NO" sz="1900" err="1">
                <a:latin typeface="Open Sans"/>
              </a:rPr>
              <a:t>quality</a:t>
            </a:r>
            <a:endParaRPr lang="nb-NO" sz="1900">
              <a:latin typeface="Open Sans"/>
            </a:endParaRPr>
          </a:p>
          <a:p>
            <a:r>
              <a:rPr lang="nb-NO" sz="1900">
                <a:latin typeface="Open Sans"/>
              </a:rPr>
              <a:t>All </a:t>
            </a:r>
            <a:r>
              <a:rPr lang="nb-NO" sz="1900" err="1">
                <a:latin typeface="Open Sans"/>
              </a:rPr>
              <a:t>projects</a:t>
            </a:r>
            <a:r>
              <a:rPr lang="nb-NO" sz="1900">
                <a:latin typeface="Open Sans"/>
              </a:rPr>
              <a:t> </a:t>
            </a:r>
            <a:r>
              <a:rPr lang="nb-NO" sz="1900" err="1">
                <a:latin typeface="Open Sans"/>
              </a:rPr>
              <a:t>should</a:t>
            </a:r>
            <a:r>
              <a:rPr lang="nb-NO" sz="1900">
                <a:latin typeface="Open Sans"/>
              </a:rPr>
              <a:t> have a DMP</a:t>
            </a:r>
          </a:p>
          <a:p>
            <a:pPr marL="0" indent="0">
              <a:buNone/>
            </a:pPr>
            <a:endParaRPr lang="nb-NO" sz="1900">
              <a:latin typeface="Open Sans"/>
            </a:endParaRPr>
          </a:p>
          <a:p>
            <a:endParaRPr lang="nb-NO" sz="1900">
              <a:latin typeface="Open Sans"/>
            </a:endParaRPr>
          </a:p>
        </p:txBody>
      </p:sp>
      <p:pic>
        <p:nvPicPr>
          <p:cNvPr id="4" name="Picture 4" descr="https://www.uio.no/for-ansatte/arbeidsstotte/fa/forskningsdata/bilder/f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4" y="1648568"/>
            <a:ext cx="1491429" cy="15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60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792B26A-F918-45DB-A606-42CFDF2CB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B32BE089-988B-CA48-A98E-EFAC8D1A1D2D}"/>
              </a:ext>
            </a:extLst>
          </p:cNvPr>
          <p:cNvSpPr txBox="1"/>
          <p:nvPr/>
        </p:nvSpPr>
        <p:spPr>
          <a:xfrm>
            <a:off x="603682" y="4598633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2"/>
                </a:solidFill>
              </a:rPr>
              <a:t>Open Science and </a:t>
            </a:r>
            <a:r>
              <a:rPr lang="nb-NO" err="1">
                <a:solidFill>
                  <a:schemeClr val="bg2"/>
                </a:solidFill>
              </a:rPr>
              <a:t>good</a:t>
            </a:r>
            <a:r>
              <a:rPr lang="nb-NO">
                <a:solidFill>
                  <a:schemeClr val="bg2"/>
                </a:solidFill>
              </a:rPr>
              <a:t> </a:t>
            </a:r>
            <a:r>
              <a:rPr lang="nb-NO" err="1">
                <a:solidFill>
                  <a:schemeClr val="bg2"/>
                </a:solidFill>
              </a:rPr>
              <a:t>research</a:t>
            </a:r>
            <a:r>
              <a:rPr lang="nb-NO">
                <a:solidFill>
                  <a:schemeClr val="bg2"/>
                </a:solidFill>
              </a:rPr>
              <a:t> data management </a:t>
            </a:r>
            <a:r>
              <a:rPr lang="nb-NO" err="1">
                <a:solidFill>
                  <a:schemeClr val="bg2"/>
                </a:solidFill>
              </a:rPr>
              <a:t>go</a:t>
            </a:r>
            <a:r>
              <a:rPr lang="nb-NO">
                <a:solidFill>
                  <a:schemeClr val="bg2"/>
                </a:solidFill>
              </a:rPr>
              <a:t> hand in hand!</a:t>
            </a:r>
          </a:p>
        </p:txBody>
      </p:sp>
    </p:spTree>
    <p:extLst>
      <p:ext uri="{BB962C8B-B14F-4D97-AF65-F5344CB8AC3E}">
        <p14:creationId xmlns:p14="http://schemas.microsoft.com/office/powerpoint/2010/main" val="63562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074775" cy="994172"/>
          </a:xfrm>
        </p:spPr>
        <p:txBody>
          <a:bodyPr>
            <a:normAutofit fontScale="90000"/>
          </a:bodyPr>
          <a:lstStyle/>
          <a:p>
            <a:r>
              <a:rPr lang="nb-NO">
                <a:latin typeface="Open Sans"/>
              </a:rPr>
              <a:t>Support and </a:t>
            </a:r>
            <a:r>
              <a:rPr lang="nb-NO" err="1">
                <a:latin typeface="Open Sans"/>
              </a:rPr>
              <a:t>guidance</a:t>
            </a:r>
            <a:r>
              <a:rPr lang="nb-NO">
                <a:latin typeface="Open Sans"/>
              </a:rPr>
              <a:t>: Research Data @NTNU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32228" y="1200151"/>
            <a:ext cx="4621125" cy="3394472"/>
          </a:xfrm>
        </p:spPr>
        <p:txBody>
          <a:bodyPr>
            <a:normAutofit/>
          </a:bodyPr>
          <a:lstStyle/>
          <a:p>
            <a:r>
              <a:rPr lang="nb-NO">
                <a:latin typeface="Open Sans"/>
              </a:rPr>
              <a:t>Central support service for </a:t>
            </a:r>
            <a:r>
              <a:rPr lang="nb-NO" err="1">
                <a:latin typeface="Open Sans"/>
              </a:rPr>
              <a:t>research</a:t>
            </a:r>
            <a:r>
              <a:rPr lang="nb-NO">
                <a:latin typeface="Open Sans"/>
              </a:rPr>
              <a:t> data</a:t>
            </a:r>
          </a:p>
          <a:p>
            <a:pPr lvl="1"/>
            <a:r>
              <a:rPr lang="nb-NO" err="1">
                <a:latin typeface="Open Sans"/>
              </a:rPr>
              <a:t>Coordinated</a:t>
            </a:r>
            <a:r>
              <a:rPr lang="nb-NO">
                <a:latin typeface="Open Sans"/>
              </a:rPr>
              <a:t> by </a:t>
            </a:r>
            <a:r>
              <a:rPr lang="nb-NO" err="1">
                <a:latin typeface="Open Sans"/>
              </a:rPr>
              <a:t>the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library</a:t>
            </a:r>
            <a:r>
              <a:rPr lang="nb-NO">
                <a:latin typeface="Open Sans"/>
              </a:rPr>
              <a:t> in </a:t>
            </a:r>
            <a:r>
              <a:rPr lang="nb-NO" err="1">
                <a:latin typeface="Open Sans"/>
              </a:rPr>
              <a:t>close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collaboration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with</a:t>
            </a:r>
            <a:r>
              <a:rPr lang="nb-NO">
                <a:latin typeface="Open Sans"/>
              </a:rPr>
              <a:t> IT</a:t>
            </a:r>
          </a:p>
          <a:p>
            <a:pPr lvl="1"/>
            <a:r>
              <a:rPr lang="nb-NO">
                <a:latin typeface="Open Sans"/>
              </a:rPr>
              <a:t>Support for data management </a:t>
            </a:r>
            <a:r>
              <a:rPr lang="nb-NO" err="1">
                <a:latin typeface="Open Sans"/>
              </a:rPr>
              <a:t>throughout</a:t>
            </a:r>
            <a:r>
              <a:rPr lang="nb-NO">
                <a:latin typeface="Open Sans"/>
              </a:rPr>
              <a:t> </a:t>
            </a:r>
            <a:r>
              <a:rPr lang="nb-NO" err="1">
                <a:latin typeface="Open Sans"/>
              </a:rPr>
              <a:t>the</a:t>
            </a:r>
            <a:r>
              <a:rPr lang="nb-NO">
                <a:latin typeface="Open Sans"/>
              </a:rPr>
              <a:t> data </a:t>
            </a:r>
            <a:r>
              <a:rPr lang="nb-NO" err="1">
                <a:latin typeface="Open Sans"/>
              </a:rPr>
              <a:t>lifecycle</a:t>
            </a:r>
            <a:endParaRPr lang="nb-NO">
              <a:latin typeface="Open Sans"/>
            </a:endParaRPr>
          </a:p>
          <a:p>
            <a:pPr marL="0" indent="0">
              <a:buNone/>
            </a:pPr>
            <a:endParaRPr lang="en-US" sz="1600">
              <a:solidFill>
                <a:srgbClr val="0563C1"/>
              </a:solidFill>
              <a:latin typeface="Open San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000"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innsida.ntnu.no/</a:t>
            </a:r>
            <a:r>
              <a:rPr lang="en-US" sz="2000" err="1"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researchdata</a:t>
            </a:r>
            <a:endParaRPr lang="nb-NO" sz="2000">
              <a:latin typeface="Open Sans"/>
            </a:endParaRPr>
          </a:p>
          <a:p>
            <a:pPr marL="0" indent="0">
              <a:buNone/>
            </a:pPr>
            <a:r>
              <a:rPr lang="nb-NO" sz="2000">
                <a:latin typeface="Open Sans"/>
              </a:rPr>
              <a:t>research-data@ntnu.no</a:t>
            </a:r>
          </a:p>
          <a:p>
            <a:endParaRPr lang="en-US">
              <a:latin typeface="Open Sans"/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003DE62B-B47B-40CF-AE0F-B0BD0F730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" r="13529"/>
          <a:stretch/>
        </p:blipFill>
        <p:spPr>
          <a:xfrm>
            <a:off x="4853353" y="1429898"/>
            <a:ext cx="4051684" cy="27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A9032-F8BB-46D9-ADA0-AA367817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04" y="559082"/>
            <a:ext cx="5333792" cy="38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P_IDI_MAY_2020.pptx" id="{58F4FCB4-137E-4973-9FE5-59A09388834E}" vid="{1F65E7F0-0836-4890-A316-BA2BF85EAE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659C98147A0408832C34E28E38CD9" ma:contentTypeVersion="9" ma:contentTypeDescription="Create a new document." ma:contentTypeScope="" ma:versionID="033cf6b50a309113dabdbb1f7830fb47">
  <xsd:schema xmlns:xsd="http://www.w3.org/2001/XMLSchema" xmlns:xs="http://www.w3.org/2001/XMLSchema" xmlns:p="http://schemas.microsoft.com/office/2006/metadata/properties" xmlns:ns2="b5496de1-6d5d-49cb-b682-867d0d238ae3" targetNamespace="http://schemas.microsoft.com/office/2006/metadata/properties" ma:root="true" ma:fieldsID="07f20d8be2536a1e444275a3848c6f9b" ns2:_="">
    <xsd:import namespace="b5496de1-6d5d-49cb-b682-867d0d238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96de1-6d5d-49cb-b682-867d0d238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3FECF6-949A-42FB-B26D-388A2EF5C3BB}">
  <ds:schemaRefs>
    <ds:schemaRef ds:uri="b5496de1-6d5d-49cb-b682-867d0d238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E03246-D820-4E38-A7A0-15871F622ADA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b5496de1-6d5d-49cb-b682-867d0d238ae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F9C5697-A52B-42A7-B44B-5CC62CD0ED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</Words>
  <Application>Microsoft Office PowerPoint</Application>
  <PresentationFormat>On-screen Show (16:9)</PresentationFormat>
  <Paragraphs>90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Open Sans</vt:lpstr>
      <vt:lpstr>Wingdings</vt:lpstr>
      <vt:lpstr>Office Theme</vt:lpstr>
      <vt:lpstr> Data management  at NTNU</vt:lpstr>
      <vt:lpstr>PowerPoint Presentation</vt:lpstr>
      <vt:lpstr>PowerPoint Presentation</vt:lpstr>
      <vt:lpstr>PowerPoint Presentation</vt:lpstr>
      <vt:lpstr>Open Science at NTNU</vt:lpstr>
      <vt:lpstr>Research data at NTNU:</vt:lpstr>
      <vt:lpstr>PowerPoint Presentation</vt:lpstr>
      <vt:lpstr>Support and guidance: Research Data @NTNU</vt:lpstr>
      <vt:lpstr>PowerPoint Presentation</vt:lpstr>
      <vt:lpstr>Support and guidance at Innsida</vt:lpstr>
      <vt:lpstr>NTNU DMP Guidance </vt:lpstr>
      <vt:lpstr>NTNU Storage and Computing Resources</vt:lpstr>
      <vt:lpstr>Storage: Information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NTNU Open Research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Please read  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Åpen Vitenskap</dc:title>
  <dc:creator>Ingrid Heggland</dc:creator>
  <cp:lastModifiedBy>Ane Møller Gabrielsen</cp:lastModifiedBy>
  <cp:revision>1</cp:revision>
  <dcterms:created xsi:type="dcterms:W3CDTF">2019-05-20T12:21:35Z</dcterms:created>
  <dcterms:modified xsi:type="dcterms:W3CDTF">2020-12-01T08:57:14Z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0x010100753659C98147A0408832C34E28E38CD9</vt:lpwstr>
  </property>
</Properties>
</file>